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Procurement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1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1103"/>
          </a:xfrm>
        </p:spPr>
        <p:txBody>
          <a:bodyPr/>
          <a:lstStyle/>
          <a:p>
            <a:r>
              <a:rPr lang="en-US" dirty="0" smtClean="0"/>
              <a:t>PROCUREMENT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0703"/>
            <a:ext cx="8596668" cy="4530839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approved purchase order is required BEFORE any goods or services can be ordered</a:t>
            </a:r>
          </a:p>
          <a:p>
            <a:r>
              <a:rPr lang="en-US" sz="2400" dirty="0" smtClean="0"/>
              <a:t>An invoice with no purchase order in place, or dated before the purchase order, can lead to audit findings</a:t>
            </a:r>
          </a:p>
          <a:p>
            <a:r>
              <a:rPr lang="en-US" sz="2400" dirty="0" smtClean="0"/>
              <a:t>An employee who orders goods or services without a purchase order will lead to the employee being put on the procurement violation list and possible loss of purchasing </a:t>
            </a:r>
            <a:r>
              <a:rPr lang="en-US" sz="2400" dirty="0" smtClean="0"/>
              <a:t>privileges</a:t>
            </a:r>
          </a:p>
          <a:p>
            <a:r>
              <a:rPr lang="en-US" sz="2400" dirty="0" smtClean="0"/>
              <a:t>No contracts should be signed on behalf of HMS without the approval of the Procurement Officer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130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5057"/>
            <a:ext cx="8596668" cy="459412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No phone orders allowed!!  </a:t>
            </a:r>
            <a:endParaRPr lang="en-US" sz="2800" dirty="0"/>
          </a:p>
          <a:p>
            <a:r>
              <a:rPr lang="en-US" sz="2800" dirty="0" smtClean="0"/>
              <a:t>All orders will be processed by the Business Office</a:t>
            </a:r>
          </a:p>
          <a:p>
            <a:r>
              <a:rPr lang="en-US" sz="2800" dirty="0" smtClean="0"/>
              <a:t>The Business Office will mail purchase </a:t>
            </a:r>
            <a:r>
              <a:rPr lang="en-US" sz="2800" dirty="0"/>
              <a:t>o</a:t>
            </a:r>
            <a:r>
              <a:rPr lang="en-US" sz="2800" dirty="0" smtClean="0"/>
              <a:t>rders (unless other special instructions are noted on the PO).  This will help to prevent any duplicate orders and will allow the Business Office to have a record of when the PO was processed.</a:t>
            </a:r>
          </a:p>
          <a:p>
            <a:r>
              <a:rPr lang="en-US" sz="2800" dirty="0" smtClean="0"/>
              <a:t>Walk thru POs (such as Walmart) should be used very sparingly and can only be used one time</a:t>
            </a:r>
          </a:p>
          <a:p>
            <a:r>
              <a:rPr lang="en-US" sz="2800" dirty="0" smtClean="0"/>
              <a:t>Walk thru POs must be picked up in the Business Office</a:t>
            </a:r>
          </a:p>
          <a:p>
            <a:r>
              <a:rPr lang="en-US" sz="2800" dirty="0" smtClean="0"/>
              <a:t>When using a walk thru PO, receipts must be turned in within 24 hours</a:t>
            </a:r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644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Orders over $9,999 ($3,500 for federal funds) but under $20,000 require three quotes.  </a:t>
            </a:r>
            <a:endParaRPr lang="en-US" sz="2800" dirty="0"/>
          </a:p>
          <a:p>
            <a:r>
              <a:rPr lang="en-US" sz="2800" dirty="0" smtClean="0"/>
              <a:t>Attach the quotes to the requisition</a:t>
            </a:r>
          </a:p>
          <a:p>
            <a:r>
              <a:rPr lang="en-US" sz="2800" dirty="0" smtClean="0"/>
              <a:t>Orders over $9,999 with no quotes will be denied</a:t>
            </a:r>
          </a:p>
          <a:p>
            <a:r>
              <a:rPr lang="en-US" sz="2800" dirty="0" smtClean="0"/>
              <a:t>The only exception is if the vendor is a CES vendor or has an approved state contract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6558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Items or services over $20,000 require a BID or RFP</a:t>
            </a:r>
          </a:p>
          <a:p>
            <a:r>
              <a:rPr lang="en-US" sz="2800" dirty="0" smtClean="0"/>
              <a:t>BIDS and RFPS are handled by the Chief Procurement Officer</a:t>
            </a:r>
          </a:p>
          <a:p>
            <a:r>
              <a:rPr lang="en-US" sz="2800" dirty="0" smtClean="0"/>
              <a:t>The only exception is if the vendor is a CES vendor or has an approved state contract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760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TRAINING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are no more cash packets</a:t>
            </a:r>
          </a:p>
          <a:p>
            <a:r>
              <a:rPr lang="en-US" sz="2800" dirty="0" smtClean="0"/>
              <a:t>All travel or purchases paid by an employee will be processed on a reimbursement basis</a:t>
            </a:r>
          </a:p>
          <a:p>
            <a:r>
              <a:rPr lang="en-US" sz="2800" dirty="0" smtClean="0"/>
              <a:t>Be sure to encumber funds in advance for any reimbursements to employees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251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Employees traveling with students (ex: coaches) may check with their Supervisor about checking out a </a:t>
            </a:r>
            <a:r>
              <a:rPr lang="en-US" sz="2800" dirty="0" err="1" smtClean="0"/>
              <a:t>Pcard</a:t>
            </a:r>
            <a:endParaRPr lang="en-US" sz="2800" dirty="0" smtClean="0"/>
          </a:p>
          <a:p>
            <a:r>
              <a:rPr lang="en-US" sz="2800" dirty="0" smtClean="0"/>
              <a:t>Every employee checking out a </a:t>
            </a:r>
            <a:r>
              <a:rPr lang="en-US" sz="2800" dirty="0" err="1" smtClean="0"/>
              <a:t>Pcard</a:t>
            </a:r>
            <a:r>
              <a:rPr lang="en-US" sz="2800" dirty="0" smtClean="0"/>
              <a:t> MUST sign the </a:t>
            </a:r>
            <a:r>
              <a:rPr lang="en-US" sz="2800" dirty="0" err="1" smtClean="0"/>
              <a:t>Pcard</a:t>
            </a:r>
            <a:r>
              <a:rPr lang="en-US" sz="2800" dirty="0" smtClean="0"/>
              <a:t> agreement and follow all the rules of the agreement</a:t>
            </a:r>
          </a:p>
          <a:p>
            <a:r>
              <a:rPr lang="en-US" sz="2800" dirty="0" smtClean="0"/>
              <a:t>Any purchases not approved, or that do not follow the </a:t>
            </a:r>
            <a:r>
              <a:rPr lang="en-US" sz="2800" dirty="0" err="1" smtClean="0"/>
              <a:t>Pcard</a:t>
            </a:r>
            <a:r>
              <a:rPr lang="en-US" sz="2800" dirty="0" smtClean="0"/>
              <a:t> agreement, will be deducted from the employee’s payroll check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1734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All employee expenses that are reimbursed or on the </a:t>
            </a:r>
            <a:r>
              <a:rPr lang="en-US" sz="2800" dirty="0" err="1" smtClean="0"/>
              <a:t>Pcard</a:t>
            </a:r>
            <a:r>
              <a:rPr lang="en-US" sz="2800" dirty="0" smtClean="0"/>
              <a:t> require ITEMIZED receipts </a:t>
            </a:r>
            <a:endParaRPr lang="en-US" sz="2800" dirty="0"/>
          </a:p>
          <a:p>
            <a:r>
              <a:rPr lang="en-US" sz="2800" dirty="0" smtClean="0"/>
              <a:t>Receipts that are not itemized will NOT be reimbursed or will be deducted from the employee’s payroll check if they were on the </a:t>
            </a:r>
            <a:r>
              <a:rPr lang="en-US" sz="2800" dirty="0" err="1" smtClean="0"/>
              <a:t>Pcard</a:t>
            </a:r>
            <a:endParaRPr lang="en-US" sz="2800" dirty="0" smtClean="0"/>
          </a:p>
          <a:p>
            <a:r>
              <a:rPr lang="en-US" sz="2800" dirty="0" smtClean="0"/>
              <a:t>In order for tip expenses to be reimbursed, the tip must be printed on the receipt</a:t>
            </a:r>
          </a:p>
          <a:p>
            <a:r>
              <a:rPr lang="en-US" sz="2800" dirty="0" smtClean="0"/>
              <a:t>Tips will be reimbursed up to 15% unless otherwise added by the restaurant (ex: auto gratuity for large parties</a:t>
            </a:r>
          </a:p>
          <a:p>
            <a:r>
              <a:rPr lang="en-US" sz="2800" dirty="0" smtClean="0"/>
              <a:t>For hotels, the nightly rate (plus tax) must not exceed $215 unless sharing a room.  Amounts over $215 a night will require board approval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3363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after travel trip expense form must be completed to be reimbursed for travel expenses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 agenda must be included for travel related to professional development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06146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515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Procurement Training</vt:lpstr>
      <vt:lpstr>PROCUREMENT TRAINING</vt:lpstr>
      <vt:lpstr>PROCUREMENT TRAINING</vt:lpstr>
      <vt:lpstr>PROCUREMENT TRAINING</vt:lpstr>
      <vt:lpstr>PROCUREMENT TRAINING</vt:lpstr>
      <vt:lpstr>PROCUREMENT TRAINING </vt:lpstr>
      <vt:lpstr>PROCUREMENT TRAINING</vt:lpstr>
      <vt:lpstr>PROCUREMENT TRAINING</vt:lpstr>
      <vt:lpstr>PROCUREMENT TRAINING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Training</dc:title>
  <dc:creator>Windows User</dc:creator>
  <cp:lastModifiedBy>Kerri Gray</cp:lastModifiedBy>
  <cp:revision>7</cp:revision>
  <dcterms:created xsi:type="dcterms:W3CDTF">2018-07-21T02:23:04Z</dcterms:created>
  <dcterms:modified xsi:type="dcterms:W3CDTF">2018-07-24T15:29:40Z</dcterms:modified>
</cp:coreProperties>
</file>